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564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778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94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858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099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66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249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89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19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140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135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36EE-DBBA-0542-83DD-6B68CCF14204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66FF-C271-A843-8022-7BD962AE2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72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6783" y="1355834"/>
            <a:ext cx="45104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 Narrow"/>
                <a:cs typeface="Arial Narrow"/>
              </a:rPr>
              <a:t>Hierarchy to Reduce Food Waste and Grow Community</a:t>
            </a:r>
          </a:p>
        </p:txBody>
      </p:sp>
    </p:spTree>
    <p:extLst>
      <p:ext uri="{BB962C8B-B14F-4D97-AF65-F5344CB8AC3E}">
        <p14:creationId xmlns="" xmlns:p14="http://schemas.microsoft.com/office/powerpoint/2010/main" val="289603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Landfill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8" name="Picture 7" descr="2Mechanical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6" name="Picture 5" descr="3Centralized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5" name="Picture 4" descr="4Medium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10" name="Picture 9" descr="9Spectrum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46033" y="2490271"/>
            <a:ext cx="45104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 Narrow"/>
                <a:cs typeface="Arial Narrow"/>
              </a:rPr>
              <a:t>Hierarchy to Reduce Food Waste and Grow Community</a:t>
            </a:r>
          </a:p>
        </p:txBody>
      </p:sp>
    </p:spTree>
    <p:extLst>
      <p:ext uri="{BB962C8B-B14F-4D97-AF65-F5344CB8AC3E}">
        <p14:creationId xmlns="" xmlns:p14="http://schemas.microsoft.com/office/powerpoint/2010/main" val="22266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122822" y="571106"/>
            <a:ext cx="3779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Prevention. Do not generate food waste in the first place! Reduce portions, buy what you need, and organize your fridge for optimal food usage.</a:t>
            </a:r>
            <a:endParaRPr lang="en-US" dirty="0">
              <a:solidFill>
                <a:srgbClr val="7F7F7F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026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32909" y="1342557"/>
            <a:ext cx="4099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Feed hungry people. Divert food not suitable for people to animals such as backyard chickens or to local farmers’ livestock.</a:t>
            </a:r>
          </a:p>
        </p:txBody>
      </p:sp>
    </p:spTree>
    <p:extLst>
      <p:ext uri="{BB962C8B-B14F-4D97-AF65-F5344CB8AC3E}">
        <p14:creationId xmlns="" xmlns:p14="http://schemas.microsoft.com/office/powerpoint/2010/main" val="40357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02345" y="1810856"/>
            <a:ext cx="3779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Composting in backyards or in homes. </a:t>
            </a:r>
          </a:p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Avoid collection costs!</a:t>
            </a:r>
          </a:p>
        </p:txBody>
      </p:sp>
    </p:spTree>
    <p:extLst>
      <p:ext uri="{BB962C8B-B14F-4D97-AF65-F5344CB8AC3E}">
        <p14:creationId xmlns="" xmlns:p14="http://schemas.microsoft.com/office/powerpoint/2010/main" val="9775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47816" y="2249989"/>
            <a:ext cx="42136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Onsite composting or anaerobic digestion, and community composters can accept material from off-site or simply process their own material.</a:t>
            </a:r>
          </a:p>
        </p:txBody>
      </p:sp>
    </p:spTree>
    <p:extLst>
      <p:ext uri="{BB962C8B-B14F-4D97-AF65-F5344CB8AC3E}">
        <p14:creationId xmlns="" xmlns:p14="http://schemas.microsoft.com/office/powerpoint/2010/main" val="138777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Medium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807165" y="2404279"/>
            <a:ext cx="421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Composting or anaerobic digestion at the small town or farm scale. These systems handle typically between 10 and 100 tons per week and are designed to serve small geographic areas.</a:t>
            </a:r>
          </a:p>
        </p:txBody>
      </p:sp>
    </p:spTree>
    <p:extLst>
      <p:ext uri="{BB962C8B-B14F-4D97-AF65-F5344CB8AC3E}">
        <p14:creationId xmlns="" xmlns:p14="http://schemas.microsoft.com/office/powerpoint/2010/main" val="19045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3Centralized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5" name="Picture 4" descr="4Medium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52861" y="2890886"/>
            <a:ext cx="4249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Facilities serving large geographic areas that typically handle more than 100 tons per week. Material generally leaves the community in which it is generated.</a:t>
            </a:r>
          </a:p>
        </p:txBody>
      </p:sp>
    </p:spTree>
    <p:extLst>
      <p:ext uri="{BB962C8B-B14F-4D97-AF65-F5344CB8AC3E}">
        <p14:creationId xmlns="" xmlns:p14="http://schemas.microsoft.com/office/powerpoint/2010/main" val="11660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Mechanical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6" name="Picture 5" descr="3Centralized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5" name="Picture 4" descr="4Medium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747818" y="3348735"/>
            <a:ext cx="41543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Mixed garbage is mechanically and biologically processed to recover recyclables and reduce waste volume and the potential for methane emissions before landfill disposal.</a:t>
            </a:r>
          </a:p>
        </p:txBody>
      </p:sp>
    </p:spTree>
    <p:extLst>
      <p:ext uri="{BB962C8B-B14F-4D97-AF65-F5344CB8AC3E}">
        <p14:creationId xmlns="" xmlns:p14="http://schemas.microsoft.com/office/powerpoint/2010/main" val="172849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Landfill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8" name="Picture 7" descr="2Mechanical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6" name="Picture 5" descr="3Centralized-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5" name="Picture 4" descr="4Medium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4" name="Picture 3" descr="5SmallScale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3" name="Picture 2" descr="6Home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2" name="Picture 1" descr="7Edible-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pic>
        <p:nvPicPr>
          <p:cNvPr id="7" name="Picture 6" descr="8Source-01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534158" y="3704789"/>
            <a:ext cx="4273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Arial Narrow"/>
                <a:cs typeface="Arial Narrow"/>
              </a:rPr>
              <a:t>Food waste should be banned from landfills and trash incinerators due to their high capital costs, pollution, and contribution to greenhouse gas emissions. </a:t>
            </a:r>
          </a:p>
        </p:txBody>
      </p:sp>
    </p:spTree>
    <p:extLst>
      <p:ext uri="{BB962C8B-B14F-4D97-AF65-F5344CB8AC3E}">
        <p14:creationId xmlns="" xmlns:p14="http://schemas.microsoft.com/office/powerpoint/2010/main" val="13121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208</Words>
  <Application>Microsoft Macintosh PowerPoint</Application>
  <PresentationFormat>On-screen Show (16:9)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</dc:creator>
  <cp:lastModifiedBy>vivek</cp:lastModifiedBy>
  <cp:revision>5</cp:revision>
  <dcterms:created xsi:type="dcterms:W3CDTF">2017-03-23T00:40:25Z</dcterms:created>
  <dcterms:modified xsi:type="dcterms:W3CDTF">2018-04-26T09:11:06Z</dcterms:modified>
</cp:coreProperties>
</file>