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2" r:id="rId5"/>
    <p:sldId id="267" r:id="rId6"/>
    <p:sldId id="265" r:id="rId7"/>
    <p:sldId id="266" r:id="rId8"/>
    <p:sldId id="261" r:id="rId9"/>
    <p:sldId id="264" r:id="rId10"/>
    <p:sldId id="269" r:id="rId11"/>
    <p:sldId id="268" r:id="rId12"/>
    <p:sldId id="258" r:id="rId13"/>
    <p:sldId id="259" r:id="rId14"/>
    <p:sldId id="260"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28" autoAdjust="0"/>
  </p:normalViewPr>
  <p:slideViewPr>
    <p:cSldViewPr snapToGrid="0">
      <p:cViewPr varScale="1">
        <p:scale>
          <a:sx n="83" d="100"/>
          <a:sy n="83" d="100"/>
        </p:scale>
        <p:origin x="686" y="82"/>
      </p:cViewPr>
      <p:guideLst>
        <p:guide orient="horz" pos="2160"/>
        <p:guide pos="3840"/>
      </p:guideLst>
    </p:cSldViewPr>
  </p:slideViewPr>
  <p:outlineViewPr>
    <p:cViewPr>
      <p:scale>
        <a:sx n="33" d="100"/>
        <a:sy n="33" d="100"/>
      </p:scale>
      <p:origin x="0" y="40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F8670-D98A-4EF6-BC9E-067A073041AE}" type="doc">
      <dgm:prSet loTypeId="urn:microsoft.com/office/officeart/2005/8/layout/hProcess9" loCatId="process" qsTypeId="urn:microsoft.com/office/officeart/2005/8/quickstyle/simple1" qsCatId="simple" csTypeId="urn:microsoft.com/office/officeart/2005/8/colors/accent1_2" csCatId="accent1" phldr="1"/>
      <dgm:spPr/>
    </dgm:pt>
    <dgm:pt modelId="{57C31146-8E2E-47D0-9570-F1FA95736D56}">
      <dgm:prSet phldrT="[Text]"/>
      <dgm:spPr/>
      <dgm:t>
        <a:bodyPr/>
        <a:lstStyle/>
        <a:p>
          <a:r>
            <a:rPr lang="en-IN" dirty="0" smtClean="0"/>
            <a:t>Restaurant Management Side</a:t>
          </a:r>
          <a:endParaRPr lang="en-IN" dirty="0"/>
        </a:p>
      </dgm:t>
    </dgm:pt>
    <dgm:pt modelId="{0D152B50-BFAB-49A2-AE56-225207FC3D5A}" type="parTrans" cxnId="{EFBBF566-F707-456C-B2DF-CE8029D328ED}">
      <dgm:prSet/>
      <dgm:spPr/>
      <dgm:t>
        <a:bodyPr/>
        <a:lstStyle/>
        <a:p>
          <a:endParaRPr lang="en-IN"/>
        </a:p>
      </dgm:t>
    </dgm:pt>
    <dgm:pt modelId="{3B3F569D-47BA-4995-8371-BA548E0BF63F}" type="sibTrans" cxnId="{EFBBF566-F707-456C-B2DF-CE8029D328ED}">
      <dgm:prSet/>
      <dgm:spPr/>
      <dgm:t>
        <a:bodyPr/>
        <a:lstStyle/>
        <a:p>
          <a:endParaRPr lang="en-IN"/>
        </a:p>
      </dgm:t>
    </dgm:pt>
    <dgm:pt modelId="{66C7AD8C-5882-4036-826D-9BDE59F96F82}">
      <dgm:prSet phldrT="[Text]">
        <dgm:style>
          <a:lnRef idx="3">
            <a:schemeClr val="lt1"/>
          </a:lnRef>
          <a:fillRef idx="1">
            <a:schemeClr val="accent3"/>
          </a:fillRef>
          <a:effectRef idx="1">
            <a:schemeClr val="accent3"/>
          </a:effectRef>
          <a:fontRef idx="minor">
            <a:schemeClr val="lt1"/>
          </a:fontRef>
        </dgm:style>
      </dgm:prSet>
      <dgm:spPr/>
      <dgm:t>
        <a:bodyPr/>
        <a:lstStyle/>
        <a:p>
          <a:r>
            <a:rPr lang="en-IN" dirty="0" smtClean="0"/>
            <a:t>Customer side</a:t>
          </a:r>
          <a:endParaRPr lang="en-IN" dirty="0"/>
        </a:p>
      </dgm:t>
    </dgm:pt>
    <dgm:pt modelId="{0E0D7CDE-2D02-40C4-85B3-06B43F67471A}" type="parTrans" cxnId="{E2B2B428-B0C7-4960-B851-B04F689E96F0}">
      <dgm:prSet/>
      <dgm:spPr/>
      <dgm:t>
        <a:bodyPr/>
        <a:lstStyle/>
        <a:p>
          <a:endParaRPr lang="en-IN"/>
        </a:p>
      </dgm:t>
    </dgm:pt>
    <dgm:pt modelId="{8FF16523-A03F-41C1-B02B-357BA683A195}" type="sibTrans" cxnId="{E2B2B428-B0C7-4960-B851-B04F689E96F0}">
      <dgm:prSet/>
      <dgm:spPr/>
      <dgm:t>
        <a:bodyPr/>
        <a:lstStyle/>
        <a:p>
          <a:endParaRPr lang="en-IN"/>
        </a:p>
      </dgm:t>
    </dgm:pt>
    <dgm:pt modelId="{FD9164A1-FC2B-4184-B342-B73901345066}" type="pres">
      <dgm:prSet presAssocID="{9CBF8670-D98A-4EF6-BC9E-067A073041AE}" presName="CompostProcess" presStyleCnt="0">
        <dgm:presLayoutVars>
          <dgm:dir/>
          <dgm:resizeHandles val="exact"/>
        </dgm:presLayoutVars>
      </dgm:prSet>
      <dgm:spPr/>
    </dgm:pt>
    <dgm:pt modelId="{72B84D10-DDFB-4250-BF7B-C7A4CD1F17F5}" type="pres">
      <dgm:prSet presAssocID="{9CBF8670-D98A-4EF6-BC9E-067A073041AE}" presName="arrow" presStyleLbl="bgShp" presStyleIdx="0" presStyleCnt="1" custLinFactNeighborX="11029" custLinFactNeighborY="-41420"/>
      <dgm:spPr/>
    </dgm:pt>
    <dgm:pt modelId="{5DD9226B-CCC7-4494-B4A6-73FF58D46BA3}" type="pres">
      <dgm:prSet presAssocID="{9CBF8670-D98A-4EF6-BC9E-067A073041AE}" presName="linearProcess" presStyleCnt="0"/>
      <dgm:spPr/>
    </dgm:pt>
    <dgm:pt modelId="{DE051356-5F22-443A-9ED8-4A323D773CC1}" type="pres">
      <dgm:prSet presAssocID="{57C31146-8E2E-47D0-9570-F1FA95736D56}" presName="textNode" presStyleLbl="node1" presStyleIdx="0" presStyleCnt="2">
        <dgm:presLayoutVars>
          <dgm:bulletEnabled val="1"/>
        </dgm:presLayoutVars>
      </dgm:prSet>
      <dgm:spPr/>
      <dgm:t>
        <a:bodyPr/>
        <a:lstStyle/>
        <a:p>
          <a:endParaRPr lang="en-IN"/>
        </a:p>
      </dgm:t>
    </dgm:pt>
    <dgm:pt modelId="{47161B08-9EE6-46B2-99F3-D91F515A2A5F}" type="pres">
      <dgm:prSet presAssocID="{3B3F569D-47BA-4995-8371-BA548E0BF63F}" presName="sibTrans" presStyleCnt="0"/>
      <dgm:spPr/>
    </dgm:pt>
    <dgm:pt modelId="{3BDF33E2-40A5-44C6-B46F-F3A57375F513}" type="pres">
      <dgm:prSet presAssocID="{66C7AD8C-5882-4036-826D-9BDE59F96F82}" presName="textNode" presStyleLbl="node1" presStyleIdx="1" presStyleCnt="2" custLinFactNeighborX="-13978" custLinFactNeighborY="-5753">
        <dgm:presLayoutVars>
          <dgm:bulletEnabled val="1"/>
        </dgm:presLayoutVars>
      </dgm:prSet>
      <dgm:spPr/>
      <dgm:t>
        <a:bodyPr/>
        <a:lstStyle/>
        <a:p>
          <a:endParaRPr lang="en-IN"/>
        </a:p>
      </dgm:t>
    </dgm:pt>
  </dgm:ptLst>
  <dgm:cxnLst>
    <dgm:cxn modelId="{3ABD9AB5-AE1E-4EE8-8236-F2947ABAE698}" type="presOf" srcId="{57C31146-8E2E-47D0-9570-F1FA95736D56}" destId="{DE051356-5F22-443A-9ED8-4A323D773CC1}" srcOrd="0" destOrd="0" presId="urn:microsoft.com/office/officeart/2005/8/layout/hProcess9"/>
    <dgm:cxn modelId="{EFBBF566-F707-456C-B2DF-CE8029D328ED}" srcId="{9CBF8670-D98A-4EF6-BC9E-067A073041AE}" destId="{57C31146-8E2E-47D0-9570-F1FA95736D56}" srcOrd="0" destOrd="0" parTransId="{0D152B50-BFAB-49A2-AE56-225207FC3D5A}" sibTransId="{3B3F569D-47BA-4995-8371-BA548E0BF63F}"/>
    <dgm:cxn modelId="{D0493DF4-44AD-4B6E-86EE-435C0AA82D32}" type="presOf" srcId="{9CBF8670-D98A-4EF6-BC9E-067A073041AE}" destId="{FD9164A1-FC2B-4184-B342-B73901345066}" srcOrd="0" destOrd="0" presId="urn:microsoft.com/office/officeart/2005/8/layout/hProcess9"/>
    <dgm:cxn modelId="{E2B2B428-B0C7-4960-B851-B04F689E96F0}" srcId="{9CBF8670-D98A-4EF6-BC9E-067A073041AE}" destId="{66C7AD8C-5882-4036-826D-9BDE59F96F82}" srcOrd="1" destOrd="0" parTransId="{0E0D7CDE-2D02-40C4-85B3-06B43F67471A}" sibTransId="{8FF16523-A03F-41C1-B02B-357BA683A195}"/>
    <dgm:cxn modelId="{FEA0BD76-A132-4EC5-A139-21064B1634E3}" type="presOf" srcId="{66C7AD8C-5882-4036-826D-9BDE59F96F82}" destId="{3BDF33E2-40A5-44C6-B46F-F3A57375F513}" srcOrd="0" destOrd="0" presId="urn:microsoft.com/office/officeart/2005/8/layout/hProcess9"/>
    <dgm:cxn modelId="{83DCB53F-5967-41F2-804A-4E2357817AE2}" type="presParOf" srcId="{FD9164A1-FC2B-4184-B342-B73901345066}" destId="{72B84D10-DDFB-4250-BF7B-C7A4CD1F17F5}" srcOrd="0" destOrd="0" presId="urn:microsoft.com/office/officeart/2005/8/layout/hProcess9"/>
    <dgm:cxn modelId="{C28F0B1B-4B14-49B4-8051-4927BA7E01DE}" type="presParOf" srcId="{FD9164A1-FC2B-4184-B342-B73901345066}" destId="{5DD9226B-CCC7-4494-B4A6-73FF58D46BA3}" srcOrd="1" destOrd="0" presId="urn:microsoft.com/office/officeart/2005/8/layout/hProcess9"/>
    <dgm:cxn modelId="{A22624E6-6A3F-4B79-8DDB-1767B21BC135}" type="presParOf" srcId="{5DD9226B-CCC7-4494-B4A6-73FF58D46BA3}" destId="{DE051356-5F22-443A-9ED8-4A323D773CC1}" srcOrd="0" destOrd="0" presId="urn:microsoft.com/office/officeart/2005/8/layout/hProcess9"/>
    <dgm:cxn modelId="{E4F57704-D46B-4A5C-99A1-AD8E29EFECA7}" type="presParOf" srcId="{5DD9226B-CCC7-4494-B4A6-73FF58D46BA3}" destId="{47161B08-9EE6-46B2-99F3-D91F515A2A5F}" srcOrd="1" destOrd="0" presId="urn:microsoft.com/office/officeart/2005/8/layout/hProcess9"/>
    <dgm:cxn modelId="{44650B56-0E8B-42E5-8ABB-2F717638D260}" type="presParOf" srcId="{5DD9226B-CCC7-4494-B4A6-73FF58D46BA3}" destId="{3BDF33E2-40A5-44C6-B46F-F3A57375F51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84D10-DDFB-4250-BF7B-C7A4CD1F17F5}">
      <dsp:nvSpPr>
        <dsp:cNvPr id="0" name=""/>
        <dsp:cNvSpPr/>
      </dsp:nvSpPr>
      <dsp:spPr>
        <a:xfrm>
          <a:off x="1219199" y="0"/>
          <a:ext cx="6908800" cy="35837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51356-5F22-443A-9ED8-4A323D773CC1}">
      <dsp:nvSpPr>
        <dsp:cNvPr id="0" name=""/>
        <dsp:cNvSpPr/>
      </dsp:nvSpPr>
      <dsp:spPr>
        <a:xfrm>
          <a:off x="104080" y="1075127"/>
          <a:ext cx="3860800" cy="14335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IN" sz="3800" kern="1200" dirty="0" smtClean="0"/>
            <a:t>Restaurant Management Side</a:t>
          </a:r>
          <a:endParaRPr lang="en-IN" sz="3800" kern="1200" dirty="0"/>
        </a:p>
      </dsp:txBody>
      <dsp:txXfrm>
        <a:off x="174058" y="1145105"/>
        <a:ext cx="3720844" cy="1293547"/>
      </dsp:txXfrm>
    </dsp:sp>
    <dsp:sp modelId="{3BDF33E2-40A5-44C6-B46F-F3A57375F513}">
      <dsp:nvSpPr>
        <dsp:cNvPr id="0" name=""/>
        <dsp:cNvSpPr/>
      </dsp:nvSpPr>
      <dsp:spPr>
        <a:xfrm>
          <a:off x="4135409" y="992658"/>
          <a:ext cx="3860800" cy="1433503"/>
        </a:xfrm>
        <a:prstGeom prst="roundRect">
          <a:avLst/>
        </a:prstGeom>
        <a:solidFill>
          <a:schemeClr val="accent3"/>
        </a:solidFill>
        <a:ln w="25400"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IN" sz="3800" kern="1200" dirty="0" smtClean="0"/>
            <a:t>Customer side</a:t>
          </a:r>
          <a:endParaRPr lang="en-IN" sz="3800" kern="1200" dirty="0"/>
        </a:p>
      </dsp:txBody>
      <dsp:txXfrm>
        <a:off x="4205387" y="1062636"/>
        <a:ext cx="3720844" cy="1293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27-Apr-18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27-Apr-18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oodtodonat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Reduce Food waste</a:t>
            </a:r>
            <a:endParaRPr lang="en-US" dirty="0"/>
          </a:p>
        </p:txBody>
      </p:sp>
      <p:sp>
        <p:nvSpPr>
          <p:cNvPr id="3" name="Subtitle 2"/>
          <p:cNvSpPr>
            <a:spLocks noGrp="1"/>
          </p:cNvSpPr>
          <p:nvPr>
            <p:ph type="subTitle" idx="1"/>
          </p:nvPr>
        </p:nvSpPr>
        <p:spPr/>
        <p:txBody>
          <a:bodyPr/>
          <a:lstStyle/>
          <a:p>
            <a:r>
              <a:rPr lang="en-US" dirty="0" smtClean="0"/>
              <a:t>Why &amp; How</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615" y="4019909"/>
            <a:ext cx="3023377" cy="1380224"/>
          </a:xfrm>
          <a:prstGeom prst="ellipse">
            <a:avLst/>
          </a:prstGeom>
          <a:ln>
            <a:noFill/>
          </a:ln>
          <a:effectLst>
            <a:softEdge rad="112500"/>
          </a:effectLst>
        </p:spPr>
      </p:pic>
    </p:spTree>
    <p:extLst>
      <p:ext uri="{BB962C8B-B14F-4D97-AF65-F5344CB8AC3E}">
        <p14:creationId xmlns:p14="http://schemas.microsoft.com/office/powerpoint/2010/main" val="3774453396"/>
      </p:ext>
    </p:extLst>
  </p:cSld>
  <p:clrMapOvr>
    <a:masterClrMapping/>
  </p:clrMapOvr>
  <p:transition spd="med" advTm="3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chemeClr val="tx1"/>
                </a:solidFill>
                <a:latin typeface="Berlin Sans FB Demi" pitchFamily="34" charset="0"/>
                <a:ea typeface="+mn-ea"/>
                <a:cs typeface="+mn-cs"/>
              </a:rPr>
              <a:t>Recycle Menu Items</a:t>
            </a:r>
            <a:br>
              <a:rPr lang="en-IN" sz="2800" dirty="0" smtClean="0">
                <a:solidFill>
                  <a:schemeClr val="tx1"/>
                </a:solidFill>
                <a:latin typeface="Berlin Sans FB Demi" pitchFamily="34" charset="0"/>
                <a:ea typeface="+mn-ea"/>
                <a:cs typeface="+mn-cs"/>
              </a:rPr>
            </a:br>
            <a:endParaRPr lang="en-IN" sz="2800" dirty="0" smtClean="0">
              <a:solidFill>
                <a:schemeClr val="tx1"/>
              </a:solidFill>
              <a:latin typeface="Berlin Sans FB Demi" pitchFamily="34" charset="0"/>
              <a:ea typeface="+mn-ea"/>
              <a:cs typeface="+mn-cs"/>
            </a:endParaRPr>
          </a:p>
        </p:txBody>
      </p:sp>
      <p:sp>
        <p:nvSpPr>
          <p:cNvPr id="4" name="Rectangle 3"/>
          <p:cNvSpPr/>
          <p:nvPr/>
        </p:nvSpPr>
        <p:spPr>
          <a:xfrm>
            <a:off x="4746170" y="2598057"/>
            <a:ext cx="6720115" cy="2677656"/>
          </a:xfrm>
          <a:prstGeom prst="rect">
            <a:avLst/>
          </a:prstGeom>
        </p:spPr>
        <p:txBody>
          <a:bodyPr wrap="square">
            <a:spAutoFit/>
          </a:bodyPr>
          <a:lstStyle/>
          <a:p>
            <a:pPr marL="457200" indent="-457200">
              <a:buFont typeface="Wingdings" pitchFamily="2" charset="2"/>
              <a:buChar char="Ø"/>
            </a:pPr>
            <a:r>
              <a:rPr lang="en-IN" sz="2400" dirty="0" smtClean="0">
                <a:latin typeface="Times New Roman" pitchFamily="18" charset="0"/>
                <a:cs typeface="Times New Roman" pitchFamily="18" charset="0"/>
              </a:rPr>
              <a:t> Leftover chicken breast can be made into a fricassee  or pie. </a:t>
            </a:r>
          </a:p>
          <a:p>
            <a:pPr marL="457200" indent="-457200">
              <a:buFont typeface="Wingdings" pitchFamily="2" charset="2"/>
              <a:buChar char="Ø"/>
            </a:pPr>
            <a:r>
              <a:rPr lang="en-IN" sz="2400" dirty="0" smtClean="0">
                <a:latin typeface="Times New Roman" pitchFamily="18" charset="0"/>
                <a:cs typeface="Times New Roman" pitchFamily="18" charset="0"/>
              </a:rPr>
              <a:t> Apple garnishes into an apple sauce. </a:t>
            </a:r>
          </a:p>
          <a:p>
            <a:pPr marL="457200" indent="-457200">
              <a:buFont typeface="Wingdings" pitchFamily="2" charset="2"/>
              <a:buChar char="Ø"/>
            </a:pPr>
            <a:r>
              <a:rPr lang="en-IN" sz="2400" dirty="0" smtClean="0">
                <a:latin typeface="Times New Roman" pitchFamily="18" charset="0"/>
                <a:cs typeface="Times New Roman" pitchFamily="18" charset="0"/>
              </a:rPr>
              <a:t> Or, simply, create a temporary pricing special to move the menu item quickly and before it spoils.</a:t>
            </a:r>
          </a:p>
          <a:p>
            <a:pPr marL="457200" indent="-457200">
              <a:buFont typeface="Wingdings" pitchFamily="2" charset="2"/>
              <a:buChar char="Ø"/>
            </a:pPr>
            <a:r>
              <a:rPr lang="en-IN" sz="2400" dirty="0" smtClean="0">
                <a:latin typeface="Times New Roman" pitchFamily="18" charset="0"/>
                <a:cs typeface="Times New Roman" pitchFamily="18" charset="0"/>
              </a:rPr>
              <a:t> Identify menu items with the most leftovers and remove them from your menu. </a:t>
            </a:r>
          </a:p>
        </p:txBody>
      </p:sp>
      <p:sp>
        <p:nvSpPr>
          <p:cNvPr id="32772" name="AutoShape 4" descr="Rice stuffed pep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2774" name="AutoShape 6" descr="Rice stuffed pep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2775" name="Picture 7"/>
          <p:cNvPicPr>
            <a:picLocks noChangeAspect="1" noChangeArrowheads="1"/>
          </p:cNvPicPr>
          <p:nvPr/>
        </p:nvPicPr>
        <p:blipFill>
          <a:blip r:embed="rId2"/>
          <a:srcRect/>
          <a:stretch>
            <a:fillRect/>
          </a:stretch>
        </p:blipFill>
        <p:spPr bwMode="auto">
          <a:xfrm>
            <a:off x="1109272" y="2578308"/>
            <a:ext cx="3252866" cy="3312826"/>
          </a:xfrm>
          <a:prstGeom prst="round2DiagRect">
            <a:avLst>
              <a:gd name="adj1" fmla="val 16667"/>
              <a:gd name="adj2" fmla="val 0"/>
            </a:avLst>
          </a:prstGeom>
          <a:ln w="88900" cap="sq">
            <a:solidFill>
              <a:schemeClr val="bg2">
                <a:lumMod val="90000"/>
              </a:schemeClr>
            </a:solidFill>
            <a:miter lim="800000"/>
          </a:ln>
          <a:effectLst>
            <a:outerShdw blurRad="254000" algn="tl" rotWithShape="0">
              <a:srgbClr val="000000">
                <a:alpha val="43000"/>
              </a:srgbClr>
            </a:outerShdw>
          </a:effectLst>
        </p:spPr>
      </p:pic>
    </p:spTree>
  </p:cSld>
  <p:clrMapOvr>
    <a:masterClrMapping/>
  </p:clrMapOvr>
  <p:transition advClick="0" advTm="3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chemeClr val="tx1"/>
                </a:solidFill>
                <a:latin typeface="Berlin Sans FB Demi" pitchFamily="34" charset="0"/>
                <a:ea typeface="+mn-ea"/>
                <a:cs typeface="+mn-cs"/>
              </a:rPr>
              <a:t>Donate Leftover Food</a:t>
            </a:r>
          </a:p>
        </p:txBody>
      </p:sp>
      <p:sp>
        <p:nvSpPr>
          <p:cNvPr id="4" name="Rectangle 3"/>
          <p:cNvSpPr/>
          <p:nvPr/>
        </p:nvSpPr>
        <p:spPr>
          <a:xfrm>
            <a:off x="4646550" y="2993243"/>
            <a:ext cx="6487334" cy="2677656"/>
          </a:xfrm>
          <a:prstGeom prst="rect">
            <a:avLst/>
          </a:prstGeom>
        </p:spPr>
        <p:txBody>
          <a:bodyPr wrap="square">
            <a:spAutoFit/>
          </a:bodyPr>
          <a:lstStyle/>
          <a:p>
            <a:pPr marL="363538" indent="-363538" algn="just">
              <a:buFont typeface="Wingdings" pitchFamily="2" charset="2"/>
              <a:buChar char="Ø"/>
            </a:pPr>
            <a:r>
              <a:rPr lang="en-IN" sz="2400" dirty="0" smtClean="0">
                <a:latin typeface="Times New Roman" pitchFamily="18" charset="0"/>
                <a:cs typeface="Times New Roman" pitchFamily="18" charset="0"/>
              </a:rPr>
              <a:t>Many organisations can accept food that has not expired, to be redistributed to households that need it or used to make meals in various shelters and kitchens. </a:t>
            </a:r>
          </a:p>
          <a:p>
            <a:pPr marL="363538" indent="-363538" algn="just">
              <a:buFont typeface="Wingdings" pitchFamily="2" charset="2"/>
              <a:buChar char="Ø"/>
            </a:pPr>
            <a:r>
              <a:rPr lang="en-IN" sz="2400" dirty="0" smtClean="0">
                <a:latin typeface="Times New Roman" pitchFamily="18" charset="0"/>
                <a:cs typeface="Times New Roman" pitchFamily="18" charset="0"/>
                <a:hlinkClick r:id="rId2"/>
              </a:rPr>
              <a:t>There are many organizations</a:t>
            </a:r>
            <a:r>
              <a:rPr lang="en-IN" sz="2400" dirty="0" smtClean="0">
                <a:latin typeface="Times New Roman" pitchFamily="18" charset="0"/>
                <a:cs typeface="Times New Roman" pitchFamily="18" charset="0"/>
              </a:rPr>
              <a:t> with missions to find and make connections between kitchens and shelters that can use leftover food.</a:t>
            </a:r>
            <a:endParaRPr lang="en-IN" sz="2400" dirty="0">
              <a:latin typeface="Times New Roman" pitchFamily="18" charset="0"/>
              <a:cs typeface="Times New Roman" pitchFamily="18" charset="0"/>
            </a:endParaRPr>
          </a:p>
        </p:txBody>
      </p:sp>
      <p:pic>
        <p:nvPicPr>
          <p:cNvPr id="31748" name="Picture 4" descr="Image result for donate leftover image"/>
          <p:cNvPicPr>
            <a:picLocks noChangeAspect="1" noChangeArrowheads="1"/>
          </p:cNvPicPr>
          <p:nvPr/>
        </p:nvPicPr>
        <p:blipFill>
          <a:blip r:embed="rId3"/>
          <a:srcRect/>
          <a:stretch>
            <a:fillRect/>
          </a:stretch>
        </p:blipFill>
        <p:spPr bwMode="auto">
          <a:xfrm>
            <a:off x="616183" y="2656438"/>
            <a:ext cx="3889952" cy="3331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3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Image result for restaurants waste management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Image result for restaurants waste management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Image result for restaurants waste management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4" name="AutoShape 10"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5" name="Picture 11"/>
          <p:cNvPicPr>
            <a:picLocks noChangeAspect="1" noChangeArrowheads="1"/>
          </p:cNvPicPr>
          <p:nvPr/>
        </p:nvPicPr>
        <p:blipFill>
          <a:blip r:embed="rId2"/>
          <a:srcRect/>
          <a:stretch>
            <a:fillRect/>
          </a:stretch>
        </p:blipFill>
        <p:spPr bwMode="auto">
          <a:xfrm>
            <a:off x="1047750" y="1698171"/>
            <a:ext cx="3288723" cy="4339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2978727" y="554182"/>
            <a:ext cx="6248400" cy="1569660"/>
          </a:xfrm>
          <a:prstGeom prst="rect">
            <a:avLst/>
          </a:prstGeom>
        </p:spPr>
        <p:txBody>
          <a:bodyPr wrap="square">
            <a:spAutoFit/>
          </a:bodyPr>
          <a:lstStyle/>
          <a:p>
            <a:pPr algn="ctr"/>
            <a:endParaRPr lang="en-IN" sz="2400" dirty="0" smtClean="0">
              <a:latin typeface="Berlin Sans FB Demi" pitchFamily="34" charset="0"/>
            </a:endParaRPr>
          </a:p>
          <a:p>
            <a:pPr algn="ctr"/>
            <a:r>
              <a:rPr lang="en-IN" sz="2400" dirty="0" smtClean="0">
                <a:latin typeface="Berlin Sans FB Demi" pitchFamily="34" charset="0"/>
              </a:rPr>
              <a:t>Create a Team Responsible for Managing the Garbage</a:t>
            </a:r>
          </a:p>
          <a:p>
            <a:endParaRPr lang="en-IN" sz="2400" dirty="0">
              <a:latin typeface="Berlin Sans FB Demi" pitchFamily="34" charset="0"/>
            </a:endParaRPr>
          </a:p>
        </p:txBody>
      </p:sp>
      <p:sp>
        <p:nvSpPr>
          <p:cNvPr id="15" name="Rectangle 14"/>
          <p:cNvSpPr/>
          <p:nvPr/>
        </p:nvSpPr>
        <p:spPr>
          <a:xfrm>
            <a:off x="4514603" y="1901563"/>
            <a:ext cx="6774872" cy="3785652"/>
          </a:xfrm>
          <a:prstGeom prst="rect">
            <a:avLst/>
          </a:prstGeom>
        </p:spPr>
        <p:txBody>
          <a:bodyPr wrap="square">
            <a:spAutoFit/>
          </a:bodyPr>
          <a:lstStyle/>
          <a:p>
            <a:pPr marL="363538" indent="-363538" algn="just">
              <a:buFont typeface="Wingdings" pitchFamily="2" charset="2"/>
              <a:buChar char="Ø"/>
            </a:pPr>
            <a:r>
              <a:rPr lang="en-IN" sz="2400" dirty="0" smtClean="0"/>
              <a:t>Hire a professional team to do a waste audit or you can do it with your team because they are familiar with the amount of specific ingredients that are used when preparing certain dishes. </a:t>
            </a:r>
          </a:p>
          <a:p>
            <a:pPr algn="just">
              <a:buFont typeface="Wingdings" pitchFamily="2" charset="2"/>
              <a:buChar char="Ø"/>
            </a:pPr>
            <a:endParaRPr lang="en-IN" sz="2400" dirty="0" smtClean="0"/>
          </a:p>
          <a:p>
            <a:pPr marL="363538" indent="-363538" algn="just">
              <a:buFont typeface="Wingdings" pitchFamily="2" charset="2"/>
              <a:buChar char="Ø"/>
            </a:pPr>
            <a:r>
              <a:rPr lang="en-IN" sz="2400" dirty="0" smtClean="0"/>
              <a:t>On the other hand, the staff in charge for cleaning and washing dishes are familiar with the type and quantity of garbage that left after customers finish with eating.</a:t>
            </a:r>
          </a:p>
          <a:p>
            <a:pPr algn="just"/>
            <a:r>
              <a:rPr lang="en-IN" sz="2400" dirty="0" smtClean="0"/>
              <a:t> </a:t>
            </a:r>
            <a:endParaRPr lang="en-IN" sz="2400" dirty="0"/>
          </a:p>
        </p:txBody>
      </p:sp>
    </p:spTree>
  </p:cSld>
  <p:clrMapOvr>
    <a:masterClrMapping/>
  </p:clrMapOvr>
  <p:transition advClick="0" advTm="3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3072" y="889061"/>
            <a:ext cx="6781023" cy="461665"/>
          </a:xfrm>
          <a:prstGeom prst="rect">
            <a:avLst/>
          </a:prstGeom>
        </p:spPr>
        <p:txBody>
          <a:bodyPr wrap="none">
            <a:spAutoFit/>
          </a:bodyPr>
          <a:lstStyle/>
          <a:p>
            <a:r>
              <a:rPr lang="en-IN" sz="2400" dirty="0" smtClean="0">
                <a:latin typeface="Berlin Sans FB Demi" pitchFamily="34" charset="0"/>
              </a:rPr>
              <a:t>Identifying</a:t>
            </a:r>
            <a:r>
              <a:rPr lang="en-IN" dirty="0" smtClean="0"/>
              <a:t> </a:t>
            </a:r>
            <a:r>
              <a:rPr lang="en-IN" sz="2400" dirty="0" smtClean="0">
                <a:latin typeface="Berlin Sans FB Demi" pitchFamily="34" charset="0"/>
              </a:rPr>
              <a:t>Quantity</a:t>
            </a:r>
            <a:r>
              <a:rPr lang="en-IN" dirty="0" smtClean="0"/>
              <a:t> </a:t>
            </a:r>
            <a:r>
              <a:rPr lang="en-IN" sz="2400" dirty="0" smtClean="0">
                <a:latin typeface="Berlin Sans FB Demi" pitchFamily="34" charset="0"/>
              </a:rPr>
              <a:t>of Different Types of Waste</a:t>
            </a:r>
          </a:p>
        </p:txBody>
      </p:sp>
      <p:pic>
        <p:nvPicPr>
          <p:cNvPr id="22530" name="Picture 2" descr="Image result for restaurants waste management pictures"/>
          <p:cNvPicPr>
            <a:picLocks noChangeAspect="1" noChangeArrowheads="1"/>
          </p:cNvPicPr>
          <p:nvPr/>
        </p:nvPicPr>
        <p:blipFill>
          <a:blip r:embed="rId2"/>
          <a:srcRect/>
          <a:stretch>
            <a:fillRect/>
          </a:stretch>
        </p:blipFill>
        <p:spPr bwMode="auto">
          <a:xfrm>
            <a:off x="665019" y="1066800"/>
            <a:ext cx="2934524" cy="4849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546764" y="1662546"/>
            <a:ext cx="7924799" cy="3970318"/>
          </a:xfrm>
          <a:prstGeom prst="rect">
            <a:avLst/>
          </a:prstGeom>
        </p:spPr>
        <p:txBody>
          <a:bodyPr wrap="square">
            <a:spAutoFit/>
          </a:bodyPr>
          <a:lstStyle/>
          <a:p>
            <a:r>
              <a:rPr lang="en-IN" sz="2800" dirty="0" smtClean="0"/>
              <a:t>You will Identify your garbage easily through the following actions :</a:t>
            </a:r>
          </a:p>
          <a:p>
            <a:pPr lvl="1">
              <a:buFont typeface="Arial" pitchFamily="34" charset="0"/>
              <a:buChar char="•"/>
            </a:pPr>
            <a:r>
              <a:rPr lang="en-IN" sz="2800" dirty="0" smtClean="0"/>
              <a:t>	Conversation with the employees</a:t>
            </a:r>
          </a:p>
          <a:p>
            <a:pPr lvl="1">
              <a:buFont typeface="Arial" pitchFamily="34" charset="0"/>
              <a:buChar char="•"/>
            </a:pPr>
            <a:r>
              <a:rPr lang="en-IN" sz="2800" dirty="0" smtClean="0"/>
              <a:t>  	Disposal of garbage in specific containers</a:t>
            </a:r>
          </a:p>
          <a:p>
            <a:pPr lvl="1">
              <a:buFont typeface="Arial" pitchFamily="34" charset="0"/>
              <a:buChar char="•"/>
            </a:pPr>
            <a:r>
              <a:rPr lang="en-IN" sz="2800" dirty="0" smtClean="0"/>
              <a:t> 	Recording of types and quantities of waste</a:t>
            </a:r>
          </a:p>
          <a:p>
            <a:pPr lvl="1">
              <a:buFont typeface="Arial" pitchFamily="34" charset="0"/>
              <a:buChar char="•"/>
            </a:pPr>
            <a:r>
              <a:rPr lang="en-IN" sz="2800" dirty="0" smtClean="0"/>
              <a:t> 	A review of invoices and other documentation</a:t>
            </a:r>
          </a:p>
          <a:p>
            <a:pPr lvl="1"/>
            <a:endParaRPr lang="en-IN" sz="2800" dirty="0" smtClean="0"/>
          </a:p>
          <a:p>
            <a:pPr lvl="1"/>
            <a:r>
              <a:rPr lang="en-IN" sz="2800" dirty="0" smtClean="0"/>
              <a:t>To identify waste is usually sufficient to monitor and analyze it over a period of one month.</a:t>
            </a:r>
            <a:endParaRPr lang="en-IN" sz="2800" dirty="0"/>
          </a:p>
        </p:txBody>
      </p:sp>
    </p:spTree>
  </p:cSld>
  <p:clrMapOvr>
    <a:masterClrMapping/>
  </p:clrMapOvr>
  <p:transition advClick="0" advTm="3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1143" y="779812"/>
            <a:ext cx="7578436" cy="584775"/>
          </a:xfrm>
          <a:prstGeom prst="rect">
            <a:avLst/>
          </a:prstGeom>
        </p:spPr>
        <p:txBody>
          <a:bodyPr wrap="square">
            <a:spAutoFit/>
          </a:bodyPr>
          <a:lstStyle/>
          <a:p>
            <a:r>
              <a:rPr lang="en-IN" sz="3200" dirty="0" smtClean="0">
                <a:latin typeface="Berlin Sans FB Demi" pitchFamily="34" charset="0"/>
              </a:rPr>
              <a:t>Sorting and Weighing Restaurant Waste</a:t>
            </a:r>
          </a:p>
        </p:txBody>
      </p:sp>
      <p:sp>
        <p:nvSpPr>
          <p:cNvPr id="7" name="Rectangle 6"/>
          <p:cNvSpPr/>
          <p:nvPr/>
        </p:nvSpPr>
        <p:spPr>
          <a:xfrm>
            <a:off x="3796145" y="1579418"/>
            <a:ext cx="7619999" cy="4524315"/>
          </a:xfrm>
          <a:prstGeom prst="rect">
            <a:avLst/>
          </a:prstGeom>
        </p:spPr>
        <p:txBody>
          <a:bodyPr wrap="square">
            <a:spAutoFit/>
          </a:bodyPr>
          <a:lstStyle/>
          <a:p>
            <a:pPr marL="363538" indent="-363538">
              <a:buFont typeface="Wingdings" pitchFamily="2" charset="2"/>
              <a:buChar char="Ø"/>
            </a:pPr>
            <a:r>
              <a:rPr lang="en-IN" sz="2400" dirty="0" smtClean="0"/>
              <a:t>Using different containers for waste</a:t>
            </a:r>
          </a:p>
          <a:p>
            <a:pPr marL="363538" indent="-363538">
              <a:buFont typeface="Wingdings" pitchFamily="2" charset="2"/>
              <a:buChar char="Ø"/>
            </a:pPr>
            <a:r>
              <a:rPr lang="en-IN" sz="2400" dirty="0" smtClean="0"/>
              <a:t>Short waste to the one that can be recycled, such as food packaging, glass, paper, plastic bottles or </a:t>
            </a:r>
          </a:p>
          <a:p>
            <a:pPr marL="363538" indent="-363538">
              <a:buFont typeface="Wingdings" pitchFamily="2" charset="2"/>
              <a:buChar char="Ø"/>
            </a:pPr>
            <a:r>
              <a:rPr lang="en-IN" sz="2400" dirty="0" smtClean="0"/>
              <a:t>Organic waste from the kitchen, </a:t>
            </a:r>
          </a:p>
          <a:p>
            <a:pPr marL="363538" indent="-363538">
              <a:buFont typeface="Wingdings" pitchFamily="2" charset="2"/>
              <a:buChar char="Ø"/>
            </a:pPr>
            <a:r>
              <a:rPr lang="en-IN" sz="2400" dirty="0" smtClean="0"/>
              <a:t>Food scraps that your guests did not eat, all green food that can go to composting. </a:t>
            </a:r>
          </a:p>
          <a:p>
            <a:pPr marL="363538" indent="-363538">
              <a:buFont typeface="Wingdings" pitchFamily="2" charset="2"/>
              <a:buChar char="Ø"/>
            </a:pPr>
            <a:r>
              <a:rPr lang="en-IN" sz="2400" dirty="0" smtClean="0"/>
              <a:t>These main categories can be furthered divided into subcategories such as meat, fresh fruit and vegetables, large plastic bottles, small plastic bottles, etc.</a:t>
            </a:r>
          </a:p>
          <a:p>
            <a:pPr marL="363538" indent="-363538">
              <a:buFont typeface="Wingdings" pitchFamily="2" charset="2"/>
              <a:buChar char="Ø"/>
            </a:pPr>
            <a:r>
              <a:rPr lang="en-IN" sz="2400" dirty="0" smtClean="0"/>
              <a:t> A large number of categories and subcategories provides a clearer picture of the type and quantity of waste and brings more recycling options.</a:t>
            </a:r>
            <a:endParaRPr lang="en-IN" sz="2400" dirty="0"/>
          </a:p>
        </p:txBody>
      </p:sp>
      <p:pic>
        <p:nvPicPr>
          <p:cNvPr id="23558" name="Picture 6" descr="Image result for food waste in hotel separation bins image"/>
          <p:cNvPicPr>
            <a:picLocks noChangeAspect="1" noChangeArrowheads="1"/>
          </p:cNvPicPr>
          <p:nvPr/>
        </p:nvPicPr>
        <p:blipFill>
          <a:blip r:embed="rId2"/>
          <a:srcRect/>
          <a:stretch>
            <a:fillRect/>
          </a:stretch>
        </p:blipFill>
        <p:spPr bwMode="auto">
          <a:xfrm>
            <a:off x="792884" y="2092037"/>
            <a:ext cx="2809298" cy="3089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3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solidFill>
                  <a:schemeClr val="tx1"/>
                </a:solidFill>
                <a:latin typeface="Berlin Sans FB Demi" pitchFamily="34" charset="0"/>
                <a:ea typeface="+mn-ea"/>
                <a:cs typeface="+mn-cs"/>
              </a:rPr>
              <a:t>Customer side</a:t>
            </a:r>
          </a:p>
        </p:txBody>
      </p:sp>
      <p:sp>
        <p:nvSpPr>
          <p:cNvPr id="4" name="Content Placeholder 3"/>
          <p:cNvSpPr>
            <a:spLocks noGrp="1"/>
          </p:cNvSpPr>
          <p:nvPr>
            <p:ph idx="1"/>
          </p:nvPr>
        </p:nvSpPr>
        <p:spPr>
          <a:xfrm>
            <a:off x="5036694" y="2556932"/>
            <a:ext cx="5936105" cy="3318936"/>
          </a:xfrm>
        </p:spPr>
        <p:txBody>
          <a:bodyPr>
            <a:normAutofit lnSpcReduction="10000"/>
          </a:bodyPr>
          <a:lstStyle/>
          <a:p>
            <a:pPr marL="363538" indent="-363538">
              <a:buBlip>
                <a:blip r:embed="rId2"/>
              </a:buBlip>
            </a:pPr>
            <a:r>
              <a:rPr lang="en-IN" dirty="0" smtClean="0">
                <a:solidFill>
                  <a:schemeClr val="tx2">
                    <a:lumMod val="75000"/>
                  </a:schemeClr>
                </a:solidFill>
                <a:latin typeface="Times New Roman" pitchFamily="18" charset="0"/>
                <a:cs typeface="Times New Roman" pitchFamily="18" charset="0"/>
              </a:rPr>
              <a:t>Clean Your plate</a:t>
            </a:r>
          </a:p>
          <a:p>
            <a:pPr marL="363538" indent="-363538">
              <a:buBlip>
                <a:blip r:embed="rId2"/>
              </a:buBlip>
            </a:pPr>
            <a:r>
              <a:rPr lang="en-IN" dirty="0" smtClean="0">
                <a:solidFill>
                  <a:schemeClr val="tx2">
                    <a:lumMod val="75000"/>
                  </a:schemeClr>
                </a:solidFill>
                <a:latin typeface="Times New Roman" pitchFamily="18" charset="0"/>
                <a:cs typeface="Times New Roman" pitchFamily="18" charset="0"/>
              </a:rPr>
              <a:t>Split a dish with a friend</a:t>
            </a:r>
          </a:p>
          <a:p>
            <a:pPr marL="363538" indent="-363538">
              <a:buBlip>
                <a:blip r:embed="rId2"/>
              </a:buBlip>
            </a:pPr>
            <a:r>
              <a:rPr lang="en-IN" dirty="0" smtClean="0">
                <a:solidFill>
                  <a:schemeClr val="tx2">
                    <a:lumMod val="75000"/>
                  </a:schemeClr>
                </a:solidFill>
                <a:latin typeface="Times New Roman" pitchFamily="18" charset="0"/>
                <a:cs typeface="Times New Roman" pitchFamily="18" charset="0"/>
              </a:rPr>
              <a:t>Take home leftovers</a:t>
            </a:r>
          </a:p>
          <a:p>
            <a:pPr marL="363538" indent="-363538">
              <a:buBlip>
                <a:blip r:embed="rId2"/>
              </a:buBlip>
            </a:pPr>
            <a:r>
              <a:rPr lang="en-IN" dirty="0" smtClean="0">
                <a:solidFill>
                  <a:schemeClr val="tx2">
                    <a:lumMod val="75000"/>
                  </a:schemeClr>
                </a:solidFill>
                <a:latin typeface="Times New Roman" pitchFamily="18" charset="0"/>
                <a:cs typeface="Times New Roman" pitchFamily="18" charset="0"/>
              </a:rPr>
              <a:t>Order less</a:t>
            </a:r>
          </a:p>
          <a:p>
            <a:pPr marL="363538" indent="-363538">
              <a:buBlip>
                <a:blip r:embed="rId2"/>
              </a:buBlip>
            </a:pPr>
            <a:r>
              <a:rPr lang="en-IN" dirty="0" smtClean="0">
                <a:solidFill>
                  <a:schemeClr val="tx2">
                    <a:lumMod val="75000"/>
                  </a:schemeClr>
                </a:solidFill>
                <a:latin typeface="Times New Roman" pitchFamily="18" charset="0"/>
                <a:cs typeface="Times New Roman" pitchFamily="18" charset="0"/>
              </a:rPr>
              <a:t>Go tray less -  it’s harder to carry more food</a:t>
            </a:r>
          </a:p>
          <a:p>
            <a:pPr marL="363538" indent="-363538">
              <a:buBlip>
                <a:blip r:embed="rId2"/>
              </a:buBlip>
            </a:pPr>
            <a:r>
              <a:rPr lang="en-IN" dirty="0" smtClean="0">
                <a:solidFill>
                  <a:schemeClr val="tx2">
                    <a:lumMod val="75000"/>
                  </a:schemeClr>
                </a:solidFill>
                <a:latin typeface="Times New Roman" pitchFamily="18" charset="0"/>
                <a:cs typeface="Times New Roman" pitchFamily="18" charset="0"/>
              </a:rPr>
              <a:t>Don’t go in single go with friends or family </a:t>
            </a:r>
            <a:r>
              <a:rPr lang="en-IN" dirty="0" err="1" smtClean="0">
                <a:solidFill>
                  <a:schemeClr val="tx2">
                    <a:lumMod val="75000"/>
                  </a:schemeClr>
                </a:solidFill>
                <a:latin typeface="Times New Roman" pitchFamily="18" charset="0"/>
                <a:cs typeface="Times New Roman" pitchFamily="18" charset="0"/>
              </a:rPr>
              <a:t>memers</a:t>
            </a:r>
            <a:r>
              <a:rPr lang="en-IN" dirty="0" smtClean="0">
                <a:solidFill>
                  <a:schemeClr val="tx2">
                    <a:lumMod val="75000"/>
                  </a:schemeClr>
                </a:solidFill>
                <a:latin typeface="Times New Roman" pitchFamily="18" charset="0"/>
                <a:cs typeface="Times New Roman" pitchFamily="18" charset="0"/>
              </a:rPr>
              <a:t> it help to share food</a:t>
            </a:r>
          </a:p>
          <a:p>
            <a:pPr marL="363538" indent="-363538"/>
            <a:endParaRPr lang="en-IN" dirty="0"/>
          </a:p>
        </p:txBody>
      </p:sp>
      <p:pic>
        <p:nvPicPr>
          <p:cNvPr id="34818" name="Picture 2" descr="Related image"/>
          <p:cNvPicPr>
            <a:picLocks noChangeAspect="1" noChangeArrowheads="1"/>
          </p:cNvPicPr>
          <p:nvPr/>
        </p:nvPicPr>
        <p:blipFill>
          <a:blip r:embed="rId3"/>
          <a:srcRect/>
          <a:stretch>
            <a:fillRect/>
          </a:stretch>
        </p:blipFill>
        <p:spPr bwMode="auto">
          <a:xfrm>
            <a:off x="958894" y="2686741"/>
            <a:ext cx="3567659"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3000">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3" y="1136072"/>
            <a:ext cx="5306291" cy="4862945"/>
          </a:xfrm>
          <a:prstGeom prst="ellipse">
            <a:avLst/>
          </a:prstGeom>
          <a:ln>
            <a:noFill/>
          </a:ln>
          <a:effectLst>
            <a:softEdge rad="112500"/>
          </a:effectLst>
        </p:spPr>
      </p:pic>
      <p:pic>
        <p:nvPicPr>
          <p:cNvPr id="33794" name="Picture 2" descr="Image result for thank you images"/>
          <p:cNvPicPr>
            <a:picLocks noChangeAspect="1" noChangeArrowheads="1"/>
          </p:cNvPicPr>
          <p:nvPr/>
        </p:nvPicPr>
        <p:blipFill>
          <a:blip r:embed="rId3"/>
          <a:srcRect/>
          <a:stretch>
            <a:fillRect/>
          </a:stretch>
        </p:blipFill>
        <p:spPr bwMode="auto">
          <a:xfrm>
            <a:off x="6931129" y="2390307"/>
            <a:ext cx="2305050" cy="1990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3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2" y="1023696"/>
            <a:ext cx="7758546" cy="1303867"/>
          </a:xfrm>
        </p:spPr>
        <p:txBody>
          <a:bodyPr>
            <a:normAutofit/>
          </a:bodyPr>
          <a:lstStyle/>
          <a:p>
            <a:r>
              <a:rPr lang="en-US" sz="3100" dirty="0" smtClean="0">
                <a:solidFill>
                  <a:schemeClr val="tx1"/>
                </a:solidFill>
                <a:latin typeface="Berlin Sans FB Demi" pitchFamily="34" charset="0"/>
                <a:ea typeface="+mn-ea"/>
                <a:cs typeface="+mn-cs"/>
              </a:rPr>
              <a:t> Food wastage in Restaurants </a:t>
            </a:r>
            <a:endParaRPr lang="en-US" sz="3100" dirty="0">
              <a:solidFill>
                <a:schemeClr val="tx1"/>
              </a:solidFill>
              <a:latin typeface="Berlin Sans FB Demi" pitchFamily="34"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36" y="2038710"/>
            <a:ext cx="3264646" cy="2949246"/>
          </a:xfrm>
          <a:prstGeom prst="ellipse">
            <a:avLst/>
          </a:prstGeom>
          <a:ln>
            <a:noFill/>
          </a:ln>
          <a:effectLst>
            <a:softEdge rad="112500"/>
          </a:effectLst>
        </p:spPr>
      </p:pic>
      <p:graphicFrame>
        <p:nvGraphicFramePr>
          <p:cNvPr id="7" name="Diagram 6"/>
          <p:cNvGraphicFramePr/>
          <p:nvPr/>
        </p:nvGraphicFramePr>
        <p:xfrm>
          <a:off x="3348182" y="2472267"/>
          <a:ext cx="8128000" cy="3583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743543"/>
      </p:ext>
    </p:extLst>
  </p:cSld>
  <p:clrMapOvr>
    <a:masterClrMapping/>
  </p:clrMapOvr>
  <p:transition advClick="0" advTm="3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547" y="1009841"/>
            <a:ext cx="9601196" cy="1303867"/>
          </a:xfrm>
        </p:spPr>
        <p:txBody>
          <a:bodyPr>
            <a:normAutofit fontScale="90000"/>
          </a:bodyPr>
          <a:lstStyle/>
          <a:p>
            <a:r>
              <a:rPr lang="en-IN" sz="2800" dirty="0" smtClean="0">
                <a:solidFill>
                  <a:schemeClr val="tx1"/>
                </a:solidFill>
                <a:latin typeface="Berlin Sans FB Demi" pitchFamily="34" charset="0"/>
                <a:ea typeface="+mn-ea"/>
                <a:cs typeface="+mn-cs"/>
              </a:rPr>
              <a:t>Restaurant Management side</a:t>
            </a:r>
            <a:br>
              <a:rPr lang="en-IN" sz="2800" dirty="0" smtClean="0">
                <a:solidFill>
                  <a:schemeClr val="tx1"/>
                </a:solidFill>
                <a:latin typeface="Berlin Sans FB Demi" pitchFamily="34" charset="0"/>
                <a:ea typeface="+mn-ea"/>
                <a:cs typeface="+mn-cs"/>
              </a:rPr>
            </a:br>
            <a:r>
              <a:rPr lang="en-IN" sz="2800" dirty="0" smtClean="0">
                <a:solidFill>
                  <a:schemeClr val="tx1"/>
                </a:solidFill>
                <a:latin typeface="Berlin Sans FB Demi" pitchFamily="34" charset="0"/>
                <a:ea typeface="+mn-ea"/>
                <a:cs typeface="+mn-cs"/>
              </a:rPr>
              <a:t/>
            </a:r>
            <a:br>
              <a:rPr lang="en-IN" sz="2800" dirty="0" smtClean="0">
                <a:solidFill>
                  <a:schemeClr val="tx1"/>
                </a:solidFill>
                <a:latin typeface="Berlin Sans FB Demi" pitchFamily="34" charset="0"/>
                <a:ea typeface="+mn-ea"/>
                <a:cs typeface="+mn-cs"/>
              </a:rPr>
            </a:br>
            <a:r>
              <a:rPr lang="en-IN" sz="2800" dirty="0" smtClean="0">
                <a:solidFill>
                  <a:schemeClr val="tx1"/>
                </a:solidFill>
                <a:latin typeface="Berlin Sans FB Demi" pitchFamily="34" charset="0"/>
                <a:ea typeface="+mn-ea"/>
                <a:cs typeface="+mn-cs"/>
              </a:rPr>
              <a:t>Invest in high-quality kitchen equipment</a:t>
            </a:r>
            <a:endParaRPr lang="en-IN" sz="2800" dirty="0">
              <a:solidFill>
                <a:schemeClr val="tx1"/>
              </a:solidFill>
              <a:latin typeface="Berlin Sans FB Demi" pitchFamily="34" charset="0"/>
              <a:ea typeface="+mn-ea"/>
              <a:cs typeface="+mn-cs"/>
            </a:endParaRPr>
          </a:p>
        </p:txBody>
      </p:sp>
      <p:sp>
        <p:nvSpPr>
          <p:cNvPr id="3" name="Content Placeholder 2"/>
          <p:cNvSpPr>
            <a:spLocks noGrp="1"/>
          </p:cNvSpPr>
          <p:nvPr>
            <p:ph idx="1"/>
          </p:nvPr>
        </p:nvSpPr>
        <p:spPr>
          <a:xfrm>
            <a:off x="4932217" y="2540000"/>
            <a:ext cx="6577612" cy="3556000"/>
          </a:xfrm>
        </p:spPr>
        <p:txBody>
          <a:bodyPr>
            <a:noAutofit/>
          </a:bodyPr>
          <a:lstStyle/>
          <a:p>
            <a:pPr>
              <a:buClr>
                <a:schemeClr val="tx1"/>
              </a:buClr>
              <a:buFont typeface="Wingdings" pitchFamily="2" charset="2"/>
              <a:buChar char="Ø"/>
            </a:pPr>
            <a:r>
              <a:rPr lang="en-IN" sz="2200" dirty="0" smtClean="0">
                <a:latin typeface="Times New Roman" pitchFamily="18" charset="0"/>
                <a:cs typeface="Times New Roman" pitchFamily="18" charset="0"/>
              </a:rPr>
              <a:t>Use specialized knives for peeling of fruits and vegetables or knives for filleting and cutting meat or fish - in the long term have a major impact on reducing waste</a:t>
            </a:r>
          </a:p>
          <a:p>
            <a:pPr>
              <a:buClr>
                <a:schemeClr val="tx1"/>
              </a:buClr>
              <a:buFont typeface="Wingdings" pitchFamily="2" charset="2"/>
              <a:buChar char="Ø"/>
            </a:pPr>
            <a:r>
              <a:rPr lang="en-IN" sz="2200" dirty="0" smtClean="0">
                <a:latin typeface="Times New Roman" pitchFamily="18" charset="0"/>
                <a:cs typeface="Times New Roman" pitchFamily="18" charset="0"/>
              </a:rPr>
              <a:t>Rust free equipment will avoid spoilage of food</a:t>
            </a:r>
          </a:p>
          <a:p>
            <a:pPr>
              <a:buClr>
                <a:schemeClr val="tx1"/>
              </a:buClr>
              <a:buFont typeface="Wingdings" pitchFamily="2" charset="2"/>
              <a:buChar char="Ø"/>
            </a:pPr>
            <a:r>
              <a:rPr lang="en-IN" sz="2200" dirty="0" smtClean="0">
                <a:latin typeface="Times New Roman" pitchFamily="18" charset="0"/>
                <a:cs typeface="Times New Roman" pitchFamily="18" charset="0"/>
              </a:rPr>
              <a:t>Best storage unit will increase food lifetime</a:t>
            </a:r>
          </a:p>
          <a:p>
            <a:pPr>
              <a:buClr>
                <a:schemeClr val="tx1"/>
              </a:buClr>
              <a:buFont typeface="Wingdings" pitchFamily="2" charset="2"/>
              <a:buChar char="Ø"/>
            </a:pPr>
            <a:r>
              <a:rPr lang="en-IN" sz="2200" dirty="0" smtClean="0">
                <a:latin typeface="Times New Roman" pitchFamily="18" charset="0"/>
                <a:cs typeface="Times New Roman" pitchFamily="18" charset="0"/>
              </a:rPr>
              <a:t>Non stick pans helps to avoid more oil consumption and sticky food waste</a:t>
            </a:r>
          </a:p>
          <a:p>
            <a:pPr>
              <a:buClr>
                <a:schemeClr val="tx1"/>
              </a:buClr>
              <a:buFont typeface="Wingdings" pitchFamily="2" charset="2"/>
              <a:buChar char="Ø"/>
            </a:pPr>
            <a:r>
              <a:rPr lang="en-IN" sz="2200" dirty="0" smtClean="0">
                <a:latin typeface="Times New Roman" pitchFamily="18" charset="0"/>
                <a:cs typeface="Times New Roman" pitchFamily="18" charset="0"/>
              </a:rPr>
              <a:t>These are few examples</a:t>
            </a:r>
            <a:endParaRPr lang="en-IN" sz="2200" dirty="0">
              <a:latin typeface="Times New Roman" pitchFamily="18" charset="0"/>
              <a:cs typeface="Times New Roman" pitchFamily="18" charset="0"/>
            </a:endParaRPr>
          </a:p>
        </p:txBody>
      </p:sp>
      <p:pic>
        <p:nvPicPr>
          <p:cNvPr id="5122" name="Picture 2" descr="Image result for commercial kitchen equipment images"/>
          <p:cNvPicPr>
            <a:picLocks noChangeAspect="1" noChangeArrowheads="1"/>
          </p:cNvPicPr>
          <p:nvPr/>
        </p:nvPicPr>
        <p:blipFill>
          <a:blip r:embed="rId2"/>
          <a:srcRect/>
          <a:stretch>
            <a:fillRect/>
          </a:stretch>
        </p:blipFill>
        <p:spPr bwMode="auto">
          <a:xfrm>
            <a:off x="936046" y="2772229"/>
            <a:ext cx="3765261" cy="2946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3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100" dirty="0" smtClean="0">
                <a:solidFill>
                  <a:schemeClr val="tx1"/>
                </a:solidFill>
                <a:latin typeface="Berlin Sans FB Demi" pitchFamily="34" charset="0"/>
                <a:ea typeface="+mn-ea"/>
                <a:cs typeface="+mn-cs"/>
              </a:rPr>
              <a:t>Make a purchase wisely</a:t>
            </a:r>
            <a:endParaRPr lang="en-IN" sz="3100" dirty="0">
              <a:solidFill>
                <a:schemeClr val="tx1"/>
              </a:solidFill>
              <a:latin typeface="Berlin Sans FB Demi" pitchFamily="34" charset="0"/>
              <a:ea typeface="+mn-ea"/>
              <a:cs typeface="+mn-cs"/>
            </a:endParaRPr>
          </a:p>
        </p:txBody>
      </p:sp>
      <p:sp>
        <p:nvSpPr>
          <p:cNvPr id="3" name="Content Placeholder 2"/>
          <p:cNvSpPr>
            <a:spLocks noGrp="1"/>
          </p:cNvSpPr>
          <p:nvPr>
            <p:ph idx="1"/>
          </p:nvPr>
        </p:nvSpPr>
        <p:spPr>
          <a:xfrm>
            <a:off x="5527963" y="2859314"/>
            <a:ext cx="5981866" cy="3207657"/>
          </a:xfrm>
        </p:spPr>
        <p:txBody>
          <a:bodyPr>
            <a:noAutofit/>
          </a:bodyPr>
          <a:lstStyle/>
          <a:p>
            <a:pPr marL="363538" indent="-363538">
              <a:buClr>
                <a:schemeClr val="tx1"/>
              </a:buClr>
              <a:buFont typeface="Wingdings" pitchFamily="2" charset="2"/>
              <a:buChar char="Ø"/>
            </a:pPr>
            <a:r>
              <a:rPr lang="en-IN" dirty="0" smtClean="0">
                <a:latin typeface="Times New Roman" pitchFamily="18" charset="0"/>
                <a:cs typeface="Times New Roman" pitchFamily="18" charset="0"/>
              </a:rPr>
              <a:t>Some of the ingredients may used rarely so sometime it may waste or not to use before validity period so buy based on that.</a:t>
            </a:r>
          </a:p>
          <a:p>
            <a:pPr marL="358775">
              <a:buClr>
                <a:schemeClr val="tx1"/>
              </a:buClr>
              <a:buFont typeface="Wingdings" pitchFamily="2" charset="2"/>
              <a:buChar char="Ø"/>
            </a:pPr>
            <a:r>
              <a:rPr lang="en-IN" dirty="0" smtClean="0">
                <a:latin typeface="Times New Roman" pitchFamily="18" charset="0"/>
                <a:cs typeface="Times New Roman" pitchFamily="18" charset="0"/>
              </a:rPr>
              <a:t>Buy small pack it will help to avoid spillage other wise put it in air tight container </a:t>
            </a:r>
          </a:p>
          <a:p>
            <a:pPr marL="358775">
              <a:buClr>
                <a:schemeClr val="tx1"/>
              </a:buClr>
              <a:buFont typeface="Wingdings" pitchFamily="2" charset="2"/>
              <a:buChar char="Ø"/>
            </a:pPr>
            <a:r>
              <a:rPr lang="en-IN" dirty="0" smtClean="0">
                <a:latin typeface="Times New Roman" pitchFamily="18" charset="0"/>
                <a:cs typeface="Times New Roman" pitchFamily="18" charset="0"/>
              </a:rPr>
              <a:t>Avoid grated cheeses buy block cheese it may lead to avoid more consumption</a:t>
            </a:r>
            <a:endParaRPr lang="en-IN" dirty="0">
              <a:latin typeface="Times New Roman" pitchFamily="18" charset="0"/>
              <a:cs typeface="Times New Roman" pitchFamily="18" charset="0"/>
            </a:endParaRPr>
          </a:p>
        </p:txBody>
      </p:sp>
      <p:pic>
        <p:nvPicPr>
          <p:cNvPr id="6148" name="Picture 4" descr="Related image"/>
          <p:cNvPicPr>
            <a:picLocks noChangeAspect="1" noChangeArrowheads="1"/>
          </p:cNvPicPr>
          <p:nvPr/>
        </p:nvPicPr>
        <p:blipFill>
          <a:blip r:embed="rId2"/>
          <a:srcRect/>
          <a:stretch>
            <a:fillRect/>
          </a:stretch>
        </p:blipFill>
        <p:spPr bwMode="auto">
          <a:xfrm>
            <a:off x="1289153" y="2698230"/>
            <a:ext cx="4062335" cy="3402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3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51468"/>
          </a:xfrm>
        </p:spPr>
        <p:txBody>
          <a:bodyPr>
            <a:normAutofit/>
          </a:bodyPr>
          <a:lstStyle/>
          <a:p>
            <a:r>
              <a:rPr lang="en-IN" sz="3100" dirty="0" smtClean="0">
                <a:solidFill>
                  <a:schemeClr val="tx1"/>
                </a:solidFill>
                <a:latin typeface="Berlin Sans FB Demi" pitchFamily="34" charset="0"/>
                <a:ea typeface="+mn-ea"/>
                <a:cs typeface="+mn-cs"/>
              </a:rPr>
              <a:t>Conduct inventory in the restaurant regularly</a:t>
            </a:r>
            <a:endParaRPr lang="en-IN" sz="3100" dirty="0">
              <a:solidFill>
                <a:schemeClr val="tx1"/>
              </a:solidFill>
              <a:latin typeface="Berlin Sans FB Demi" pitchFamily="34" charset="0"/>
              <a:ea typeface="+mn-ea"/>
              <a:cs typeface="+mn-cs"/>
            </a:endParaRPr>
          </a:p>
        </p:txBody>
      </p:sp>
      <p:sp>
        <p:nvSpPr>
          <p:cNvPr id="3" name="Content Placeholder 2"/>
          <p:cNvSpPr>
            <a:spLocks noGrp="1"/>
          </p:cNvSpPr>
          <p:nvPr>
            <p:ph idx="1"/>
          </p:nvPr>
        </p:nvSpPr>
        <p:spPr>
          <a:xfrm>
            <a:off x="4128655" y="2556931"/>
            <a:ext cx="6913418" cy="3469795"/>
          </a:xfrm>
        </p:spPr>
        <p:txBody>
          <a:bodyPr>
            <a:normAutofit/>
          </a:bodyPr>
          <a:lstStyle/>
          <a:p>
            <a:pPr lvl="0" algn="just">
              <a:buClr>
                <a:schemeClr val="tx1"/>
              </a:buClr>
              <a:buFont typeface="Wingdings" pitchFamily="2" charset="2"/>
              <a:buChar char="Ø"/>
            </a:pPr>
            <a:r>
              <a:rPr lang="en-IN" dirty="0" smtClean="0">
                <a:latin typeface="Times New Roman" pitchFamily="18" charset="0"/>
                <a:cs typeface="Times New Roman" pitchFamily="18" charset="0"/>
              </a:rPr>
              <a:t>Use software for monitoring inventory</a:t>
            </a:r>
          </a:p>
          <a:p>
            <a:pPr lvl="0" algn="just">
              <a:buClr>
                <a:schemeClr val="tx1"/>
              </a:buClr>
              <a:buFont typeface="Wingdings" pitchFamily="2" charset="2"/>
              <a:buChar char="Ø"/>
            </a:pPr>
            <a:r>
              <a:rPr lang="en-IN" dirty="0" smtClean="0">
                <a:latin typeface="Times New Roman" pitchFamily="18" charset="0"/>
                <a:cs typeface="Times New Roman" pitchFamily="18" charset="0"/>
              </a:rPr>
              <a:t>Appoint Qualified Person to control inventory system</a:t>
            </a:r>
          </a:p>
          <a:p>
            <a:pPr lvl="0" algn="just">
              <a:buClr>
                <a:schemeClr val="tx1"/>
              </a:buClr>
              <a:buFont typeface="Wingdings" pitchFamily="2" charset="2"/>
              <a:buChar char="Ø"/>
            </a:pPr>
            <a:r>
              <a:rPr lang="en-IN" dirty="0" smtClean="0">
                <a:latin typeface="Times New Roman" pitchFamily="18" charset="0"/>
                <a:cs typeface="Times New Roman" pitchFamily="18" charset="0"/>
              </a:rPr>
              <a:t>Monitor  Daily consumption </a:t>
            </a:r>
          </a:p>
          <a:p>
            <a:pPr lvl="0" algn="just">
              <a:buClr>
                <a:schemeClr val="tx1"/>
              </a:buClr>
              <a:buFont typeface="Wingdings" pitchFamily="2" charset="2"/>
              <a:buChar char="Ø"/>
            </a:pPr>
            <a:r>
              <a:rPr lang="en-IN" dirty="0" smtClean="0">
                <a:latin typeface="Times New Roman" pitchFamily="18" charset="0"/>
                <a:cs typeface="Times New Roman" pitchFamily="18" charset="0"/>
              </a:rPr>
              <a:t>Prepare stock list before going to purchase</a:t>
            </a:r>
          </a:p>
          <a:p>
            <a:pPr lvl="0" algn="just">
              <a:buClr>
                <a:schemeClr val="tx1"/>
              </a:buClr>
              <a:buFont typeface="Wingdings" pitchFamily="2" charset="2"/>
              <a:buChar char="Ø"/>
            </a:pPr>
            <a:r>
              <a:rPr lang="en-IN" dirty="0" smtClean="0">
                <a:latin typeface="Times New Roman" pitchFamily="18" charset="0"/>
                <a:cs typeface="Times New Roman" pitchFamily="18" charset="0"/>
              </a:rPr>
              <a:t>Periodically take Long outstanding stock and monitor what type of stock in that list </a:t>
            </a:r>
          </a:p>
          <a:p>
            <a:pPr lvl="0" algn="just">
              <a:buClr>
                <a:schemeClr val="tx1"/>
              </a:buClr>
              <a:buFont typeface="Wingdings" pitchFamily="2" charset="2"/>
              <a:buChar char="Ø"/>
            </a:pPr>
            <a:endParaRPr lang="en-IN" dirty="0" smtClean="0">
              <a:latin typeface="Times New Roman" pitchFamily="18" charset="0"/>
              <a:cs typeface="Times New Roman" pitchFamily="18" charset="0"/>
            </a:endParaRPr>
          </a:p>
          <a:p>
            <a:pPr algn="just">
              <a:buClr>
                <a:schemeClr val="tx1"/>
              </a:buClr>
              <a:buFont typeface="Wingdings" pitchFamily="2" charset="2"/>
              <a:buChar char="Ø"/>
            </a:pPr>
            <a:endParaRPr lang="en-IN" dirty="0">
              <a:latin typeface="Times New Roman" pitchFamily="18" charset="0"/>
              <a:cs typeface="Times New Roman" pitchFamily="18" charset="0"/>
            </a:endParaRPr>
          </a:p>
        </p:txBody>
      </p:sp>
      <p:pic>
        <p:nvPicPr>
          <p:cNvPr id="1028" name="Picture 4" descr="Image result for inventory in restaurant"/>
          <p:cNvPicPr>
            <a:picLocks noChangeAspect="1" noChangeArrowheads="1"/>
          </p:cNvPicPr>
          <p:nvPr/>
        </p:nvPicPr>
        <p:blipFill>
          <a:blip r:embed="rId2"/>
          <a:srcRect/>
          <a:stretch>
            <a:fillRect/>
          </a:stretch>
        </p:blipFill>
        <p:spPr bwMode="auto">
          <a:xfrm>
            <a:off x="1111538" y="2701636"/>
            <a:ext cx="2947843" cy="3020291"/>
          </a:xfrm>
          <a:prstGeom prst="rect">
            <a:avLst/>
          </a:prstGeom>
          <a:noFill/>
        </p:spPr>
      </p:pic>
    </p:spTree>
  </p:cSld>
  <p:clrMapOvr>
    <a:masterClrMapping/>
  </p:clrMapOvr>
  <p:transition advClick="0" advTm="3000">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0" y="982132"/>
            <a:ext cx="9975272" cy="1303867"/>
          </a:xfrm>
        </p:spPr>
        <p:txBody>
          <a:bodyPr>
            <a:normAutofit/>
          </a:bodyPr>
          <a:lstStyle/>
          <a:p>
            <a:r>
              <a:rPr lang="en-IN" sz="3100" dirty="0" smtClean="0">
                <a:solidFill>
                  <a:schemeClr val="tx1"/>
                </a:solidFill>
                <a:latin typeface="Berlin Sans FB Demi" pitchFamily="34" charset="0"/>
                <a:ea typeface="+mn-ea"/>
                <a:cs typeface="+mn-cs"/>
              </a:rPr>
              <a:t>Store fruits and vegetables properly</a:t>
            </a:r>
            <a:endParaRPr lang="en-IN" sz="3100" dirty="0">
              <a:solidFill>
                <a:schemeClr val="tx1"/>
              </a:solidFill>
              <a:latin typeface="Berlin Sans FB Demi" pitchFamily="34" charset="0"/>
              <a:ea typeface="+mn-ea"/>
              <a:cs typeface="+mn-cs"/>
            </a:endParaRPr>
          </a:p>
        </p:txBody>
      </p:sp>
      <p:sp>
        <p:nvSpPr>
          <p:cNvPr id="3" name="Content Placeholder 2"/>
          <p:cNvSpPr>
            <a:spLocks noGrp="1"/>
          </p:cNvSpPr>
          <p:nvPr>
            <p:ph idx="1"/>
          </p:nvPr>
        </p:nvSpPr>
        <p:spPr>
          <a:xfrm>
            <a:off x="4339770" y="2687561"/>
            <a:ext cx="6734629" cy="3054159"/>
          </a:xfrm>
        </p:spPr>
        <p:txBody>
          <a:bodyPr>
            <a:normAutofit/>
          </a:bodyPr>
          <a:lstStyle/>
          <a:p>
            <a:pPr lvl="0">
              <a:buClr>
                <a:schemeClr val="tx1"/>
              </a:buClr>
              <a:buFont typeface="Wingdings" pitchFamily="2" charset="2"/>
              <a:buChar char="Ø"/>
            </a:pPr>
            <a:r>
              <a:rPr lang="en-IN" dirty="0" smtClean="0">
                <a:latin typeface="Times New Roman" pitchFamily="18" charset="0"/>
                <a:cs typeface="Times New Roman" pitchFamily="18" charset="0"/>
              </a:rPr>
              <a:t>Before storage separate the fruits and vegetables and arrange based on its life time</a:t>
            </a:r>
          </a:p>
          <a:p>
            <a:pPr lvl="0">
              <a:buClr>
                <a:schemeClr val="tx1"/>
              </a:buClr>
              <a:buFont typeface="Wingdings" pitchFamily="2" charset="2"/>
              <a:buChar char="Ø"/>
            </a:pPr>
            <a:r>
              <a:rPr lang="en-IN" dirty="0" smtClean="0">
                <a:latin typeface="Times New Roman" pitchFamily="18" charset="0"/>
                <a:cs typeface="Times New Roman" pitchFamily="18" charset="0"/>
              </a:rPr>
              <a:t>Clean all vegetables and fruits before storage</a:t>
            </a:r>
          </a:p>
          <a:p>
            <a:pPr lvl="0">
              <a:buClr>
                <a:schemeClr val="tx1"/>
              </a:buClr>
              <a:buFont typeface="Wingdings" pitchFamily="2" charset="2"/>
              <a:buChar char="Ø"/>
            </a:pPr>
            <a:r>
              <a:rPr lang="en-IN" dirty="0" smtClean="0">
                <a:latin typeface="Times New Roman" pitchFamily="18" charset="0"/>
                <a:cs typeface="Times New Roman" pitchFamily="18" charset="0"/>
              </a:rPr>
              <a:t> Store in a suitable container with date of storage.</a:t>
            </a:r>
          </a:p>
          <a:p>
            <a:pPr lvl="0">
              <a:buClr>
                <a:schemeClr val="tx1"/>
              </a:buClr>
              <a:buFont typeface="Wingdings" pitchFamily="2" charset="2"/>
              <a:buChar char="Ø"/>
            </a:pPr>
            <a:r>
              <a:rPr lang="en-IN" dirty="0" smtClean="0">
                <a:latin typeface="Times New Roman" pitchFamily="18" charset="0"/>
                <a:cs typeface="Times New Roman" pitchFamily="18" charset="0"/>
              </a:rPr>
              <a:t>proper storage of food will help to extending the time of use</a:t>
            </a:r>
          </a:p>
          <a:p>
            <a:pPr>
              <a:buClr>
                <a:schemeClr val="tx1"/>
              </a:buClr>
              <a:buFont typeface="Wingdings" pitchFamily="2" charset="2"/>
              <a:buChar char="Ø"/>
            </a:pPr>
            <a:endParaRPr lang="en-IN" dirty="0">
              <a:latin typeface="Times New Roman" pitchFamily="18" charset="0"/>
              <a:cs typeface="Times New Roman" pitchFamily="18" charset="0"/>
            </a:endParaRPr>
          </a:p>
        </p:txBody>
      </p:sp>
      <p:pic>
        <p:nvPicPr>
          <p:cNvPr id="3074" name="Picture 2" descr="Image result for reusable food image"/>
          <p:cNvPicPr>
            <a:picLocks noChangeAspect="1" noChangeArrowheads="1"/>
          </p:cNvPicPr>
          <p:nvPr/>
        </p:nvPicPr>
        <p:blipFill>
          <a:blip r:embed="rId2"/>
          <a:srcRect/>
          <a:stretch>
            <a:fillRect/>
          </a:stretch>
        </p:blipFill>
        <p:spPr bwMode="auto">
          <a:xfrm>
            <a:off x="682171" y="2577607"/>
            <a:ext cx="3517735" cy="3213594"/>
          </a:xfrm>
          <a:prstGeom prst="rect">
            <a:avLst/>
          </a:prstGeom>
          <a:ln>
            <a:noFill/>
          </a:ln>
          <a:effectLst>
            <a:softEdge rad="112500"/>
          </a:effectLst>
        </p:spPr>
      </p:pic>
    </p:spTree>
  </p:cSld>
  <p:clrMapOvr>
    <a:masterClrMapping/>
  </p:clrMapOvr>
  <p:transition advClick="0" advTm="3000">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6" y="982132"/>
            <a:ext cx="8174182" cy="1303867"/>
          </a:xfrm>
        </p:spPr>
        <p:txBody>
          <a:bodyPr>
            <a:normAutofit/>
          </a:bodyPr>
          <a:lstStyle/>
          <a:p>
            <a:r>
              <a:rPr lang="en-US" dirty="0" smtClean="0"/>
              <a:t>	</a:t>
            </a:r>
            <a:r>
              <a:rPr lang="en-IN" sz="3100" dirty="0" smtClean="0">
                <a:solidFill>
                  <a:schemeClr val="tx1"/>
                </a:solidFill>
                <a:latin typeface="Berlin Sans FB Demi" pitchFamily="34" charset="0"/>
                <a:ea typeface="+mn-ea"/>
                <a:cs typeface="+mn-cs"/>
              </a:rPr>
              <a:t>Regularly rotate the food in the fridge and warehouse</a:t>
            </a:r>
            <a:endParaRPr lang="en-IN" sz="3100" dirty="0">
              <a:solidFill>
                <a:schemeClr val="tx1"/>
              </a:solidFill>
              <a:latin typeface="Berlin Sans FB Demi" pitchFamily="34" charset="0"/>
              <a:ea typeface="+mn-ea"/>
              <a:cs typeface="+mn-cs"/>
            </a:endParaRPr>
          </a:p>
        </p:txBody>
      </p:sp>
      <p:sp>
        <p:nvSpPr>
          <p:cNvPr id="3" name="Content Placeholder 2"/>
          <p:cNvSpPr>
            <a:spLocks noGrp="1"/>
          </p:cNvSpPr>
          <p:nvPr>
            <p:ph idx="1"/>
          </p:nvPr>
        </p:nvSpPr>
        <p:spPr>
          <a:xfrm>
            <a:off x="4528457" y="2556931"/>
            <a:ext cx="7150924" cy="3756783"/>
          </a:xfrm>
        </p:spPr>
        <p:txBody>
          <a:bodyPr>
            <a:normAutofit fontScale="92500"/>
          </a:bodyPr>
          <a:lstStyle/>
          <a:p>
            <a:pPr>
              <a:buClr>
                <a:schemeClr val="tx1"/>
              </a:buClr>
              <a:buFont typeface="Wingdings" pitchFamily="2" charset="2"/>
              <a:buChar char="Ø"/>
            </a:pPr>
            <a:r>
              <a:rPr lang="en-IN" dirty="0" smtClean="0"/>
              <a:t>Set the foods that should be used first in front of the food that is stored newly. </a:t>
            </a:r>
          </a:p>
          <a:p>
            <a:pPr>
              <a:buClr>
                <a:schemeClr val="tx1"/>
              </a:buClr>
              <a:buFont typeface="Wingdings" pitchFamily="2" charset="2"/>
              <a:buChar char="Ø"/>
            </a:pPr>
            <a:r>
              <a:rPr lang="en-IN" dirty="0" smtClean="0"/>
              <a:t>A very convenient way of storing food in the refrigerator is the rule “right to left”. </a:t>
            </a:r>
          </a:p>
          <a:p>
            <a:pPr>
              <a:buClr>
                <a:schemeClr val="tx1"/>
              </a:buClr>
              <a:buFont typeface="Wingdings" pitchFamily="2" charset="2"/>
              <a:buChar char="Ø"/>
            </a:pPr>
            <a:r>
              <a:rPr lang="en-IN" dirty="0" smtClean="0"/>
              <a:t>New foods always store on the right side of the fridge while existing food you move further to the left.</a:t>
            </a:r>
          </a:p>
          <a:p>
            <a:pPr>
              <a:buClr>
                <a:schemeClr val="tx1"/>
              </a:buClr>
              <a:buFont typeface="Wingdings" pitchFamily="2" charset="2"/>
              <a:buChar char="Ø"/>
            </a:pPr>
            <a:r>
              <a:rPr lang="en-IN" dirty="0" smtClean="0"/>
              <a:t> W hen you taking the food for preparation you are of course using the reverse order “from left to right.” In this way your food will be always fresh and you reducing food waste.</a:t>
            </a:r>
          </a:p>
          <a:p>
            <a:pPr>
              <a:buClr>
                <a:schemeClr val="tx1"/>
              </a:buClr>
              <a:buFont typeface="Wingdings" pitchFamily="2" charset="2"/>
              <a:buChar char="Ø"/>
            </a:pPr>
            <a:endParaRPr lang="en-IN" dirty="0"/>
          </a:p>
        </p:txBody>
      </p:sp>
      <p:pic>
        <p:nvPicPr>
          <p:cNvPr id="2050" name="Picture 2" descr="Delicate foods such as fruit and produce can be damaged if they are stored too closely to a refrigeratorâs fans. Description from blog.shelving.com. I searched for this on bing.com/images"/>
          <p:cNvPicPr>
            <a:picLocks noChangeAspect="1" noChangeArrowheads="1"/>
          </p:cNvPicPr>
          <p:nvPr/>
        </p:nvPicPr>
        <p:blipFill>
          <a:blip r:embed="rId2"/>
          <a:srcRect/>
          <a:stretch>
            <a:fillRect/>
          </a:stretch>
        </p:blipFill>
        <p:spPr bwMode="auto">
          <a:xfrm>
            <a:off x="726374" y="2685142"/>
            <a:ext cx="3366655" cy="3045629"/>
          </a:xfrm>
          <a:prstGeom prst="rect">
            <a:avLst/>
          </a:prstGeom>
          <a:noFill/>
        </p:spPr>
      </p:pic>
    </p:spTree>
  </p:cSld>
  <p:clrMapOvr>
    <a:masterClrMapping/>
  </p:clrMapOvr>
  <p:transition advClick="0" advTm="3000">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chemeClr val="tx1"/>
                </a:solidFill>
                <a:latin typeface="Berlin Sans FB Demi" pitchFamily="34" charset="0"/>
                <a:ea typeface="+mn-ea"/>
                <a:cs typeface="+mn-cs"/>
              </a:rPr>
              <a:t>Change your menu</a:t>
            </a:r>
            <a:endParaRPr lang="en-IN" sz="2800" dirty="0">
              <a:solidFill>
                <a:schemeClr val="tx1"/>
              </a:solidFill>
              <a:latin typeface="Berlin Sans FB Demi" pitchFamily="34" charset="0"/>
              <a:ea typeface="+mn-ea"/>
              <a:cs typeface="+mn-cs"/>
            </a:endParaRPr>
          </a:p>
        </p:txBody>
      </p:sp>
      <p:sp>
        <p:nvSpPr>
          <p:cNvPr id="4" name="Content Placeholder 3"/>
          <p:cNvSpPr>
            <a:spLocks noGrp="1"/>
          </p:cNvSpPr>
          <p:nvPr>
            <p:ph idx="1"/>
          </p:nvPr>
        </p:nvSpPr>
        <p:spPr>
          <a:xfrm>
            <a:off x="4876799" y="2556932"/>
            <a:ext cx="6019797" cy="3318936"/>
          </a:xfrm>
        </p:spPr>
        <p:txBody>
          <a:bodyPr/>
          <a:lstStyle/>
          <a:p>
            <a:pPr>
              <a:buClr>
                <a:schemeClr val="tx1"/>
              </a:buClr>
              <a:buFont typeface="Wingdings" pitchFamily="2" charset="2"/>
              <a:buChar char="Ø"/>
            </a:pPr>
            <a:r>
              <a:rPr lang="en-IN" dirty="0" smtClean="0">
                <a:latin typeface="Times New Roman" pitchFamily="18" charset="0"/>
                <a:cs typeface="Times New Roman" pitchFamily="18" charset="0"/>
              </a:rPr>
              <a:t>After identify the restaurant menu items that usually have the most leftovers consider reducing the portion size of these menu items. </a:t>
            </a:r>
          </a:p>
          <a:p>
            <a:pPr>
              <a:buClr>
                <a:schemeClr val="tx1"/>
              </a:buClr>
              <a:buFont typeface="Wingdings" pitchFamily="2" charset="2"/>
              <a:buChar char="Ø"/>
            </a:pPr>
            <a:r>
              <a:rPr lang="en-IN" dirty="0" smtClean="0">
                <a:latin typeface="Times New Roman" pitchFamily="18" charset="0"/>
                <a:cs typeface="Times New Roman" pitchFamily="18" charset="0"/>
              </a:rPr>
              <a:t>In this way not only that you reduce the quantity of restaurant waste but also reducing the food cost of cooking and automatically increase profit.</a:t>
            </a:r>
          </a:p>
          <a:p>
            <a:endParaRPr lang="en-IN" dirty="0"/>
          </a:p>
        </p:txBody>
      </p:sp>
      <p:pic>
        <p:nvPicPr>
          <p:cNvPr id="7170" name="Picture 2" descr="Related image"/>
          <p:cNvPicPr>
            <a:picLocks noChangeAspect="1" noChangeArrowheads="1"/>
          </p:cNvPicPr>
          <p:nvPr/>
        </p:nvPicPr>
        <p:blipFill>
          <a:blip r:embed="rId2"/>
          <a:srcRect/>
          <a:stretch>
            <a:fillRect/>
          </a:stretch>
        </p:blipFill>
        <p:spPr bwMode="auto">
          <a:xfrm>
            <a:off x="691684" y="2539999"/>
            <a:ext cx="3524250" cy="3300191"/>
          </a:xfrm>
          <a:prstGeom prst="ellipse">
            <a:avLst/>
          </a:prstGeom>
          <a:ln>
            <a:noFill/>
          </a:ln>
          <a:effectLst>
            <a:softEdge rad="112500"/>
          </a:effectLst>
        </p:spPr>
      </p:pic>
    </p:spTree>
  </p:cSld>
  <p:clrMapOvr>
    <a:masterClrMapping/>
  </p:clrMapOvr>
  <p:transition advClick="0"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490" y="982132"/>
            <a:ext cx="8181107" cy="1303867"/>
          </a:xfrm>
        </p:spPr>
        <p:txBody>
          <a:bodyPr>
            <a:normAutofit/>
          </a:bodyPr>
          <a:lstStyle/>
          <a:p>
            <a:r>
              <a:rPr lang="en-IN" sz="2800" dirty="0" smtClean="0">
                <a:solidFill>
                  <a:schemeClr val="tx1"/>
                </a:solidFill>
                <a:latin typeface="Berlin Sans FB Demi" pitchFamily="34" charset="0"/>
                <a:ea typeface="+mn-ea"/>
                <a:cs typeface="+mn-cs"/>
              </a:rPr>
              <a:t>Change your plates</a:t>
            </a:r>
            <a:endParaRPr lang="en-IN" sz="2800" dirty="0">
              <a:solidFill>
                <a:schemeClr val="tx1"/>
              </a:solidFill>
              <a:latin typeface="Berlin Sans FB Demi" pitchFamily="34" charset="0"/>
              <a:ea typeface="+mn-ea"/>
              <a:cs typeface="+mn-cs"/>
            </a:endParaRPr>
          </a:p>
        </p:txBody>
      </p:sp>
      <p:sp>
        <p:nvSpPr>
          <p:cNvPr id="3" name="Content Placeholder 2"/>
          <p:cNvSpPr>
            <a:spLocks noGrp="1"/>
          </p:cNvSpPr>
          <p:nvPr>
            <p:ph idx="1"/>
          </p:nvPr>
        </p:nvSpPr>
        <p:spPr>
          <a:xfrm>
            <a:off x="4405745" y="3381830"/>
            <a:ext cx="5565569" cy="1320800"/>
          </a:xfrm>
        </p:spPr>
        <p:txBody>
          <a:bodyPr>
            <a:normAutofit/>
          </a:bodyPr>
          <a:lstStyle/>
          <a:p>
            <a:pPr>
              <a:buClrTx/>
              <a:buFont typeface="Wingdings" pitchFamily="2" charset="2"/>
              <a:buChar char="Ø"/>
            </a:pPr>
            <a:r>
              <a:rPr lang="en-IN" dirty="0" smtClean="0">
                <a:latin typeface="Times New Roman" pitchFamily="18" charset="0"/>
                <a:cs typeface="Times New Roman" pitchFamily="18" charset="0"/>
              </a:rPr>
              <a:t> Plates and glasses with smaller volume will     seamlessly reduce portions.</a:t>
            </a:r>
          </a:p>
          <a:p>
            <a:pPr>
              <a:buNone/>
            </a:pPr>
            <a:endParaRPr lang="en-IN" dirty="0">
              <a:latin typeface="Times New Roman" pitchFamily="18" charset="0"/>
              <a:cs typeface="Times New Roman" pitchFamily="18" charset="0"/>
            </a:endParaRPr>
          </a:p>
        </p:txBody>
      </p:sp>
      <p:sp>
        <p:nvSpPr>
          <p:cNvPr id="28674" name="AutoShape 2" descr="Image result for hotel pl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8676" name="AutoShape 4" descr="Image result for hotel pl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8678" name="AutoShape 6" descr="Image result for hotel pl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098" name="Picture 2" descr="Image result for change restaurant plates"/>
          <p:cNvPicPr>
            <a:picLocks noChangeAspect="1" noChangeArrowheads="1"/>
          </p:cNvPicPr>
          <p:nvPr/>
        </p:nvPicPr>
        <p:blipFill>
          <a:blip r:embed="rId2"/>
          <a:srcRect/>
          <a:stretch>
            <a:fillRect/>
          </a:stretch>
        </p:blipFill>
        <p:spPr bwMode="auto">
          <a:xfrm>
            <a:off x="1568738" y="2812472"/>
            <a:ext cx="2587626" cy="27154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3000">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344</TotalTime>
  <Words>625</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Berlin Sans FB Demi</vt:lpstr>
      <vt:lpstr>Garamond</vt:lpstr>
      <vt:lpstr>Times New Roman</vt:lpstr>
      <vt:lpstr>Wingdings</vt:lpstr>
      <vt:lpstr>Organic</vt:lpstr>
      <vt:lpstr>Reduce Food waste</vt:lpstr>
      <vt:lpstr> Food wastage in Restaurants </vt:lpstr>
      <vt:lpstr>Restaurant Management side  Invest in high-quality kitchen equipment</vt:lpstr>
      <vt:lpstr>Make a purchase wisely</vt:lpstr>
      <vt:lpstr>Conduct inventory in the restaurant regularly</vt:lpstr>
      <vt:lpstr>Store fruits and vegetables properly</vt:lpstr>
      <vt:lpstr> Regularly rotate the food in the fridge and warehouse</vt:lpstr>
      <vt:lpstr>Change your menu</vt:lpstr>
      <vt:lpstr>Change your plates</vt:lpstr>
      <vt:lpstr>Recycle Menu Items </vt:lpstr>
      <vt:lpstr>Donate Leftover Food</vt:lpstr>
      <vt:lpstr>PowerPoint Presentation</vt:lpstr>
      <vt:lpstr>PowerPoint Presentation</vt:lpstr>
      <vt:lpstr>PowerPoint Presentation</vt:lpstr>
      <vt:lpstr>Customer side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Food waste</dc:title>
  <dc:creator>GOPAL</dc:creator>
  <cp:lastModifiedBy>GOPAL</cp:lastModifiedBy>
  <cp:revision>40</cp:revision>
  <dcterms:created xsi:type="dcterms:W3CDTF">2018-04-26T06:55:20Z</dcterms:created>
  <dcterms:modified xsi:type="dcterms:W3CDTF">2018-04-27T12:22:30Z</dcterms:modified>
</cp:coreProperties>
</file>